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6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jIolZfDQNxI/RVv7H74EQ5N6hW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8" name="Google Shape;24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0" name="Google Shape;29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1" name="Google Shape;33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1" name="Google Shape;34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Bom boa noite gente, hoje vamos focar mais na parte prática.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Como na semana passada a gente não conseguiu montar aos projetos, a gente vai dedicar aqui praticamente toda aula para montar os projetinhos e tirar dúvidas e explicar como eles funcionam, então primeiro a gente vai voltar lá na aula 4 né, e eu queria que vocês montassem para essa aula o semáforo com um botão né vamos entender lá que tá funcionando o que ele tá fazendo.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Tá em seguida tá a gente vai montar o projetinho 6 tá bom que é o é a sequência de leds controlada por um potenciômetro eu vou explicar para vocês o que acontece. Por fim, a gente vai monta os projetos 7, 8 e 9, mas se não der tempo, vamos pelo menos montar o projeto 7 e 8 e o 9 fica para casa.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Vamos pegar os kits.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" name="Google Shape;17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+ Black">
  <p:cSld name="Logo + Black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5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body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9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9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29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9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29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2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2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3" name="Google Shape;103;p32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3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3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3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33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3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4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3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6"/>
          <p:cNvSpPr txBox="1"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6"/>
          <p:cNvSpPr txBox="1">
            <a:spLocks noGrp="1"/>
          </p:cNvSpPr>
          <p:nvPr>
            <p:ph type="subTitle" idx="1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36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36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36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5"/>
          <p:cNvSpPr txBox="1">
            <a:spLocks noGrp="1"/>
          </p:cNvSpPr>
          <p:nvPr>
            <p:ph type="body" idx="1"/>
          </p:nvPr>
        </p:nvSpPr>
        <p:spPr>
          <a:xfrm rot="5400000">
            <a:off x="604044" y="389731"/>
            <a:ext cx="5811838" cy="57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3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7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37"/>
          <p:cNvSpPr txBox="1"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7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7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7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8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8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8"/>
          <p:cNvSpPr txBox="1">
            <a:spLocks noGrp="1"/>
          </p:cNvSpPr>
          <p:nvPr>
            <p:ph type="body" idx="1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38"/>
          <p:cNvSpPr txBox="1">
            <a:spLocks noGrp="1"/>
          </p:cNvSpPr>
          <p:nvPr>
            <p:ph type="body" idx="2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38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38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38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9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39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39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9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0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40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40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1"/>
          <p:cNvSpPr txBox="1"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4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41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41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41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006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beçalho da Seção">
  <p:cSld name="1_Cabeçalho da Seção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5644"/>
            <a:ext cx="9143999" cy="290671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4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  <a:defRPr sz="3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2" name="Google Shape;6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070" y="2039438"/>
            <a:ext cx="149369" cy="25929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4"/>
          <p:cNvSpPr txBox="1"/>
          <p:nvPr/>
        </p:nvSpPr>
        <p:spPr>
          <a:xfrm>
            <a:off x="628649" y="3357951"/>
            <a:ext cx="8024534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Todos direitos reservados. Reprodução ou divulgação total ou parcial deste documento é expressamente proibido sem o consentimento formal, por escrito, do Professor (autor).</a:t>
            </a:r>
            <a:endParaRPr sz="2800" b="1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2"/>
            <a:ext cx="9144000" cy="686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0"/>
          <p:cNvPicPr preferRelativeResize="0"/>
          <p:nvPr/>
        </p:nvPicPr>
        <p:blipFill rotWithShape="1">
          <a:blip r:embed="rId10">
            <a:alphaModFix/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3" name="Google Shape;53;p2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829017" y="329329"/>
            <a:ext cx="997107" cy="27289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"/>
          <p:cNvSpPr/>
          <p:nvPr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B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2"/>
          <p:cNvSpPr/>
          <p:nvPr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hyperlink" Target="https://www.tinkercad.com/things/7gGIaHKwKaj?sharecode=1TrpxkViBZxqaoT1j6_jZitVRZhsfqe2xu3E33KvJ9k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hyperlink" Target="https://www.tinkercad.com/things/hK5JDbCrjyz?sharecode=pp-3qGgelRpNyWgKDgmOacRYwf93J0qEP1H78ZNgBp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3.jpeg"/><Relationship Id="rId2" Type="http://schemas.openxmlformats.org/officeDocument/2006/relationships/tags" Target="../tags/tag1.xml"/><Relationship Id="rId1" Type="http://schemas.openxmlformats.org/officeDocument/2006/relationships/video" Target="https://www.youtube.com/embed/gsJEMH_emBM?feature=oembed" TargetMode="Externa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.xml"/><Relationship Id="rId1" Type="http://schemas.openxmlformats.org/officeDocument/2006/relationships/video" Target="https://www.youtube.com/embed/7IPvdXjr-GM?feature=oembed" TargetMode="External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6200" y="837363"/>
            <a:ext cx="9135541" cy="513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9542" y="2997941"/>
            <a:ext cx="3204916" cy="86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RTC?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10" descr="Clock signals | CircuitVerse"/>
          <p:cNvPicPr preferRelativeResize="0"/>
          <p:nvPr/>
        </p:nvPicPr>
        <p:blipFill rotWithShape="1">
          <a:blip r:embed="rId3">
            <a:alphaModFix/>
          </a:blip>
          <a:srcRect b="16798"/>
          <a:stretch/>
        </p:blipFill>
        <p:spPr>
          <a:xfrm>
            <a:off x="107504" y="1024300"/>
            <a:ext cx="2857503" cy="53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20905" y="841236"/>
            <a:ext cx="6859981" cy="526064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0"/>
          <p:cNvSpPr txBox="1"/>
          <p:nvPr/>
        </p:nvSpPr>
        <p:spPr>
          <a:xfrm>
            <a:off x="3369202" y="471103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414042"/>
                </a:solidFill>
                <a:latin typeface="Lato"/>
                <a:ea typeface="Lato"/>
                <a:cs typeface="Lato"/>
                <a:sym typeface="Lato"/>
              </a:rPr>
              <a:t>Internal Circuit Blocks of a PCA21125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lang="pt-B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0"/>
          <p:cNvSpPr txBox="1"/>
          <p:nvPr/>
        </p:nvSpPr>
        <p:spPr>
          <a:xfrm>
            <a:off x="2020905" y="6065403"/>
            <a:ext cx="457200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https://www.electronics-tutorials.ws/wp-content/uploads/2016/12/NXP-NEXT-Tutorial-3-fig-1.png?w=1024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1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UTC?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11"/>
          <p:cNvGrpSpPr/>
          <p:nvPr/>
        </p:nvGrpSpPr>
        <p:grpSpPr>
          <a:xfrm>
            <a:off x="4644008" y="1052736"/>
            <a:ext cx="4248472" cy="1512168"/>
            <a:chOff x="638714" y="1308295"/>
            <a:chExt cx="10971395" cy="1901011"/>
          </a:xfrm>
        </p:grpSpPr>
        <p:sp>
          <p:nvSpPr>
            <p:cNvPr id="252" name="Google Shape;252;p11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Visa eliminar as questões de fuso e horário de verão em aplicações, de modo que os computadores consigam se comunicar e sincronizar.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" name="Google Shape;254;p11"/>
          <p:cNvGrpSpPr/>
          <p:nvPr/>
        </p:nvGrpSpPr>
        <p:grpSpPr>
          <a:xfrm>
            <a:off x="166526" y="1052736"/>
            <a:ext cx="4224196" cy="1512168"/>
            <a:chOff x="638714" y="1308295"/>
            <a:chExt cx="11918769" cy="1901011"/>
          </a:xfrm>
        </p:grpSpPr>
        <p:sp>
          <p:nvSpPr>
            <p:cNvPr id="255" name="Google Shape;255;p11"/>
            <p:cNvSpPr/>
            <p:nvPr/>
          </p:nvSpPr>
          <p:spPr>
            <a:xfrm>
              <a:off x="1378422" y="1308295"/>
              <a:ext cx="11179061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lang="pt-BR" sz="2000" b="1" i="0" u="none" strike="noStrike" cap="non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Universal Time Coordinated,</a:t>
              </a:r>
              <a:r>
                <a:rPr lang="pt-BR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também conhecido como GMT. É um padrão de armazenamento de data/hora </a:t>
              </a:r>
              <a:r>
                <a:rPr lang="pt-BR" sz="2000" b="1" i="0" u="none" strike="noStrike" cap="none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padrão</a:t>
              </a:r>
              <a:r>
                <a:rPr lang="pt-BR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7" name="Google Shape;257;p11"/>
          <p:cNvPicPr preferRelativeResize="0"/>
          <p:nvPr/>
        </p:nvPicPr>
        <p:blipFill rotWithShape="1">
          <a:blip r:embed="rId3">
            <a:alphaModFix/>
          </a:blip>
          <a:srcRect t="14126" b="29514"/>
          <a:stretch/>
        </p:blipFill>
        <p:spPr>
          <a:xfrm>
            <a:off x="0" y="2655956"/>
            <a:ext cx="9143999" cy="3437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2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UTC?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12" descr="undefin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64704"/>
            <a:ext cx="9144000" cy="49291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12"/>
          <p:cNvGrpSpPr/>
          <p:nvPr/>
        </p:nvGrpSpPr>
        <p:grpSpPr>
          <a:xfrm>
            <a:off x="323528" y="5787960"/>
            <a:ext cx="7920880" cy="593368"/>
            <a:chOff x="638714" y="1308295"/>
            <a:chExt cx="20455144" cy="1901011"/>
          </a:xfrm>
        </p:grpSpPr>
        <p:sp>
          <p:nvSpPr>
            <p:cNvPr id="266" name="Google Shape;266;p12"/>
            <p:cNvSpPr/>
            <p:nvPr/>
          </p:nvSpPr>
          <p:spPr>
            <a:xfrm>
              <a:off x="1378424" y="1308295"/>
              <a:ext cx="19715434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São Paulo – 24 de Julho de 2023 – 12:30pm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UTC           –  24 de Julho de 2023 – 03:30pm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Watchdog?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13" descr="Resolving Blue Screen errors in Windows - Microsoft Suppo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3928" y="2204864"/>
            <a:ext cx="5237742" cy="32635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13"/>
          <p:cNvGrpSpPr/>
          <p:nvPr/>
        </p:nvGrpSpPr>
        <p:grpSpPr>
          <a:xfrm>
            <a:off x="107505" y="1367338"/>
            <a:ext cx="3672407" cy="1392278"/>
            <a:chOff x="719958" y="1520568"/>
            <a:chExt cx="4896543" cy="1461861"/>
          </a:xfrm>
        </p:grpSpPr>
        <p:sp>
          <p:nvSpPr>
            <p:cNvPr id="276" name="Google Shape;276;p13"/>
            <p:cNvSpPr/>
            <p:nvPr/>
          </p:nvSpPr>
          <p:spPr>
            <a:xfrm>
              <a:off x="1897041" y="1520571"/>
              <a:ext cx="3719460" cy="146185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70000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Imagine que você está fazendo uma </a:t>
              </a:r>
              <a:r>
                <a:rPr lang="pt-BR" sz="1800" b="1" i="0" u="none" strike="noStrike" cap="non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demonstração</a:t>
              </a:r>
              <a:r>
                <a:rPr lang="pt-BR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para um cliente e acontece isso...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719958" y="1520568"/>
              <a:ext cx="1177082" cy="14618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70000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3"/>
            <p:cNvSpPr/>
            <p:nvPr/>
          </p:nvSpPr>
          <p:spPr>
            <a:xfrm rot="5400000">
              <a:off x="1812183" y="2104531"/>
              <a:ext cx="476839" cy="29393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70000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p13"/>
          <p:cNvGrpSpPr/>
          <p:nvPr/>
        </p:nvGrpSpPr>
        <p:grpSpPr>
          <a:xfrm>
            <a:off x="107505" y="4828537"/>
            <a:ext cx="3672406" cy="1392275"/>
            <a:chOff x="719958" y="3197948"/>
            <a:chExt cx="4896541" cy="1461858"/>
          </a:xfrm>
        </p:grpSpPr>
        <p:sp>
          <p:nvSpPr>
            <p:cNvPr id="280" name="Google Shape;280;p13"/>
            <p:cNvSpPr/>
            <p:nvPr/>
          </p:nvSpPr>
          <p:spPr>
            <a:xfrm>
              <a:off x="719958" y="3197948"/>
              <a:ext cx="1177082" cy="14618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70000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3"/>
            <p:cNvSpPr/>
            <p:nvPr/>
          </p:nvSpPr>
          <p:spPr>
            <a:xfrm>
              <a:off x="1897040" y="3197948"/>
              <a:ext cx="3719459" cy="146185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70000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Agora imagine que isso aconteceu com um equipamento que </a:t>
              </a:r>
              <a:r>
                <a:rPr lang="pt-BR" sz="1800" b="1" i="0" u="none" strike="noStrike" cap="non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monitora</a:t>
              </a:r>
              <a:r>
                <a:rPr lang="pt-BR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1800" b="1" i="0" u="none" strike="noStrike" cap="non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barragens de minério</a:t>
              </a:r>
              <a:r>
                <a:rPr lang="pt-BR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3"/>
            <p:cNvSpPr/>
            <p:nvPr/>
          </p:nvSpPr>
          <p:spPr>
            <a:xfrm rot="5400000">
              <a:off x="1812183" y="3781909"/>
              <a:ext cx="476839" cy="29393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70000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" name="Google Shape;283;p13"/>
          <p:cNvGrpSpPr/>
          <p:nvPr/>
        </p:nvGrpSpPr>
        <p:grpSpPr>
          <a:xfrm>
            <a:off x="107505" y="3100482"/>
            <a:ext cx="3672407" cy="1387189"/>
            <a:chOff x="719958" y="4875325"/>
            <a:chExt cx="4896542" cy="1461858"/>
          </a:xfrm>
        </p:grpSpPr>
        <p:sp>
          <p:nvSpPr>
            <p:cNvPr id="284" name="Google Shape;284;p13"/>
            <p:cNvSpPr/>
            <p:nvPr/>
          </p:nvSpPr>
          <p:spPr>
            <a:xfrm>
              <a:off x="719958" y="4875325"/>
              <a:ext cx="1177082" cy="146185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70000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1897041" y="4875325"/>
              <a:ext cx="3719459" cy="146185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70000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Agora imagine que você tem </a:t>
              </a:r>
              <a:r>
                <a:rPr lang="pt-BR" sz="1800" b="1" i="0" u="none" strike="noStrike" cap="non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centenas</a:t>
              </a:r>
              <a:r>
                <a:rPr lang="pt-BR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desses equipamentos </a:t>
              </a:r>
              <a:r>
                <a:rPr lang="pt-BR" sz="1800" b="1" i="0" u="none" strike="noStrike" cap="non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espalhados</a:t>
              </a:r>
              <a:r>
                <a:rPr lang="pt-BR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pelo </a:t>
              </a:r>
              <a:r>
                <a:rPr lang="pt-BR" sz="1800" b="1" i="0" u="none" strike="noStrike" cap="non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Brasil</a:t>
              </a:r>
              <a:r>
                <a:rPr lang="pt-BR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3"/>
            <p:cNvSpPr/>
            <p:nvPr/>
          </p:nvSpPr>
          <p:spPr>
            <a:xfrm rot="5400000">
              <a:off x="1812183" y="5459288"/>
              <a:ext cx="476839" cy="29393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70000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Watchdog?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520" y="1489298"/>
            <a:ext cx="2933700" cy="41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4"/>
          <p:cNvSpPr/>
          <p:nvPr/>
        </p:nvSpPr>
        <p:spPr>
          <a:xfrm>
            <a:off x="4368572" y="1268760"/>
            <a:ext cx="4523908" cy="109446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Watchdog</a:t>
            </a: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é um componente de </a:t>
            </a:r>
            <a:r>
              <a:rPr lang="pt-BR" sz="1800" b="1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responsável por </a:t>
            </a:r>
            <a:r>
              <a:rPr lang="pt-BR" sz="1800" b="1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verificar</a:t>
            </a: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 o software está </a:t>
            </a:r>
            <a:r>
              <a:rPr lang="pt-BR" sz="1800" b="1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operando normalmente</a:t>
            </a: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4"/>
          <p:cNvSpPr/>
          <p:nvPr/>
        </p:nvSpPr>
        <p:spPr>
          <a:xfrm>
            <a:off x="4155737" y="1268760"/>
            <a:ext cx="212834" cy="109446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4"/>
          <p:cNvSpPr/>
          <p:nvPr/>
        </p:nvSpPr>
        <p:spPr>
          <a:xfrm>
            <a:off x="3371326" y="1504266"/>
            <a:ext cx="623455" cy="6234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" name="Google Shape;297;p14"/>
          <p:cNvCxnSpPr>
            <a:stCxn id="296" idx="6"/>
            <a:endCxn id="295" idx="1"/>
          </p:cNvCxnSpPr>
          <p:nvPr/>
        </p:nvCxnSpPr>
        <p:spPr>
          <a:xfrm>
            <a:off x="3994781" y="1815994"/>
            <a:ext cx="1611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8" name="Google Shape;298;p14"/>
          <p:cNvSpPr/>
          <p:nvPr/>
        </p:nvSpPr>
        <p:spPr>
          <a:xfrm>
            <a:off x="4368572" y="2982606"/>
            <a:ext cx="4523908" cy="1094466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Caso seja detectado que o software </a:t>
            </a:r>
            <a:r>
              <a:rPr lang="pt-BR" sz="1800" b="1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“travou” </a:t>
            </a: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 algum componente dele está </a:t>
            </a:r>
            <a:r>
              <a:rPr lang="pt-BR" sz="1800" b="1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preso em um loop</a:t>
            </a: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 watchdog </a:t>
            </a:r>
            <a:r>
              <a:rPr lang="pt-BR" sz="1800" b="1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reseta</a:t>
            </a: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hardware.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4"/>
          <p:cNvSpPr/>
          <p:nvPr/>
        </p:nvSpPr>
        <p:spPr>
          <a:xfrm>
            <a:off x="4155737" y="2982606"/>
            <a:ext cx="212834" cy="1094466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4"/>
          <p:cNvSpPr/>
          <p:nvPr/>
        </p:nvSpPr>
        <p:spPr>
          <a:xfrm>
            <a:off x="3371326" y="3218112"/>
            <a:ext cx="623455" cy="6234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1" name="Google Shape;301;p14"/>
          <p:cNvCxnSpPr>
            <a:stCxn id="300" idx="6"/>
            <a:endCxn id="299" idx="1"/>
          </p:cNvCxnSpPr>
          <p:nvPr/>
        </p:nvCxnSpPr>
        <p:spPr>
          <a:xfrm>
            <a:off x="3994781" y="3529839"/>
            <a:ext cx="161100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2" name="Google Shape;302;p14"/>
          <p:cNvSpPr/>
          <p:nvPr/>
        </p:nvSpPr>
        <p:spPr>
          <a:xfrm>
            <a:off x="4368572" y="4696453"/>
            <a:ext cx="4523908" cy="1265808"/>
          </a:xfrm>
          <a:prstGeom prst="rect">
            <a:avLst/>
          </a:prstGeom>
          <a:solidFill>
            <a:srgbClr val="EDEDED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Praticamente </a:t>
            </a:r>
            <a:r>
              <a:rPr lang="pt-BR" sz="1800" b="1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todos os microcontroladores </a:t>
            </a: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atuais possuem um watchdog independente, e para </a:t>
            </a:r>
            <a:r>
              <a:rPr lang="pt-BR" sz="1800" b="1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casos críticos</a:t>
            </a: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é possível usar um </a:t>
            </a:r>
            <a:r>
              <a:rPr lang="pt-BR" sz="1800" b="1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watchdog externo dedicado</a:t>
            </a: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4"/>
          <p:cNvSpPr/>
          <p:nvPr/>
        </p:nvSpPr>
        <p:spPr>
          <a:xfrm>
            <a:off x="4155737" y="4696453"/>
            <a:ext cx="212834" cy="1265808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4"/>
          <p:cNvSpPr/>
          <p:nvPr/>
        </p:nvSpPr>
        <p:spPr>
          <a:xfrm>
            <a:off x="3358751" y="5017630"/>
            <a:ext cx="623455" cy="6234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5" name="Google Shape;305;p14"/>
          <p:cNvCxnSpPr>
            <a:cxnSpLocks/>
            <a:stCxn id="304" idx="6"/>
            <a:endCxn id="303" idx="1"/>
          </p:cNvCxnSpPr>
          <p:nvPr/>
        </p:nvCxnSpPr>
        <p:spPr>
          <a:xfrm flipV="1">
            <a:off x="3982206" y="5329357"/>
            <a:ext cx="173531" cy="1"/>
          </a:xfrm>
          <a:prstGeom prst="straightConnector1">
            <a:avLst/>
          </a:prstGeom>
          <a:noFill/>
          <a:ln w="571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" grpId="0" animBg="1"/>
      <p:bldP spid="295" grpId="0" animBg="1"/>
      <p:bldP spid="296" grpId="0" animBg="1"/>
      <p:bldP spid="298" grpId="0" animBg="1"/>
      <p:bldP spid="299" grpId="0" animBg="1"/>
      <p:bldP spid="300" grpId="0" animBg="1"/>
      <p:bldP spid="302" grpId="0" animBg="1"/>
      <p:bldP spid="303" grpId="0" animBg="1"/>
      <p:bldP spid="30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Watchdog?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3" name="Google Shape;313;p15"/>
          <p:cNvGrpSpPr/>
          <p:nvPr/>
        </p:nvGrpSpPr>
        <p:grpSpPr>
          <a:xfrm>
            <a:off x="178311" y="1556792"/>
            <a:ext cx="4177665" cy="1094466"/>
            <a:chOff x="178311" y="1556792"/>
            <a:chExt cx="4177665" cy="1094466"/>
          </a:xfrm>
        </p:grpSpPr>
        <p:sp>
          <p:nvSpPr>
            <p:cNvPr id="314" name="Google Shape;314;p15"/>
            <p:cNvSpPr/>
            <p:nvPr/>
          </p:nvSpPr>
          <p:spPr>
            <a:xfrm>
              <a:off x="1175557" y="1556792"/>
              <a:ext cx="3180419" cy="1094466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Basicamente, o Watchdog é um </a:t>
              </a:r>
              <a:r>
                <a:rPr lang="pt-BR" sz="1800" b="1" i="0" u="none" strike="noStrike" cap="non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contador de pulsos</a:t>
              </a:r>
              <a:r>
                <a:rPr lang="pt-BR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A CPU manda um pulso periódico chamado de </a:t>
              </a:r>
              <a:r>
                <a:rPr lang="pt-BR" sz="1800" b="1" i="0" u="none" strike="noStrike" cap="non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Feed</a:t>
              </a:r>
              <a:r>
                <a:rPr lang="pt-BR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962722" y="1556792"/>
              <a:ext cx="212834" cy="109446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178311" y="1792298"/>
              <a:ext cx="623455" cy="6234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7" name="Google Shape;317;p15"/>
            <p:cNvCxnSpPr>
              <a:stCxn id="316" idx="6"/>
              <a:endCxn id="315" idx="1"/>
            </p:cNvCxnSpPr>
            <p:nvPr/>
          </p:nvCxnSpPr>
          <p:spPr>
            <a:xfrm>
              <a:off x="801766" y="2104026"/>
              <a:ext cx="161100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18" name="Google Shape;318;p15"/>
          <p:cNvGrpSpPr/>
          <p:nvPr/>
        </p:nvGrpSpPr>
        <p:grpSpPr>
          <a:xfrm>
            <a:off x="178311" y="3115724"/>
            <a:ext cx="4177665" cy="1465403"/>
            <a:chOff x="178311" y="3115724"/>
            <a:chExt cx="4177665" cy="1465403"/>
          </a:xfrm>
        </p:grpSpPr>
        <p:sp>
          <p:nvSpPr>
            <p:cNvPr id="319" name="Google Shape;319;p15"/>
            <p:cNvSpPr/>
            <p:nvPr/>
          </p:nvSpPr>
          <p:spPr>
            <a:xfrm>
              <a:off x="1175557" y="3115724"/>
              <a:ext cx="3180419" cy="1465403"/>
            </a:xfrm>
            <a:prstGeom prst="rect">
              <a:avLst/>
            </a:prstGeom>
            <a:solidFill>
              <a:srgbClr val="FBE4D4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o Watchdog não receber o sinal de Feed em um determinado tempo, ele entende que algo deu errado e </a:t>
              </a:r>
              <a:r>
                <a:rPr lang="pt-BR" sz="1800" b="1" i="0" u="none" strike="noStrike" cap="non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Reseta a CPU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962722" y="3115725"/>
              <a:ext cx="212834" cy="1465402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178311" y="3536699"/>
              <a:ext cx="623455" cy="6234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2" name="Google Shape;322;p15"/>
            <p:cNvCxnSpPr>
              <a:stCxn id="321" idx="6"/>
              <a:endCxn id="320" idx="1"/>
            </p:cNvCxnSpPr>
            <p:nvPr/>
          </p:nvCxnSpPr>
          <p:spPr>
            <a:xfrm>
              <a:off x="801766" y="3848427"/>
              <a:ext cx="161100" cy="0"/>
            </a:xfrm>
            <a:prstGeom prst="straightConnector1">
              <a:avLst/>
            </a:prstGeom>
            <a:noFill/>
            <a:ln w="571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23" name="Google Shape;323;p15"/>
          <p:cNvGrpSpPr/>
          <p:nvPr/>
        </p:nvGrpSpPr>
        <p:grpSpPr>
          <a:xfrm>
            <a:off x="178311" y="5142846"/>
            <a:ext cx="4177665" cy="1094466"/>
            <a:chOff x="178311" y="5142846"/>
            <a:chExt cx="4177665" cy="1094466"/>
          </a:xfrm>
        </p:grpSpPr>
        <p:sp>
          <p:nvSpPr>
            <p:cNvPr id="324" name="Google Shape;324;p15"/>
            <p:cNvSpPr/>
            <p:nvPr/>
          </p:nvSpPr>
          <p:spPr>
            <a:xfrm>
              <a:off x="1175557" y="5142846"/>
              <a:ext cx="3180419" cy="1094466"/>
            </a:xfrm>
            <a:prstGeom prst="rect">
              <a:avLst/>
            </a:prstGeom>
            <a:solidFill>
              <a:srgbClr val="EDEDED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 Watchdog também tem um sinal chamado </a:t>
              </a:r>
              <a:r>
                <a:rPr lang="pt-BR" sz="1800" b="1" i="0" u="none" strike="noStrike" cap="non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Kick</a:t>
              </a:r>
              <a:r>
                <a:rPr lang="pt-BR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que quando acionado, </a:t>
              </a:r>
              <a:r>
                <a:rPr lang="pt-BR" sz="1800" b="1" i="0" u="none" strike="noStrike" cap="non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reseta imediatamente a CPU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962722" y="5142846"/>
              <a:ext cx="212834" cy="1094466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178311" y="5378353"/>
              <a:ext cx="623455" cy="6234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7" name="Google Shape;327;p15"/>
            <p:cNvCxnSpPr>
              <a:stCxn id="326" idx="6"/>
              <a:endCxn id="325" idx="1"/>
            </p:cNvCxnSpPr>
            <p:nvPr/>
          </p:nvCxnSpPr>
          <p:spPr>
            <a:xfrm>
              <a:off x="801766" y="5690081"/>
              <a:ext cx="161100" cy="0"/>
            </a:xfrm>
            <a:prstGeom prst="straightConnector1">
              <a:avLst/>
            </a:prstGeom>
            <a:noFill/>
            <a:ln w="5715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A5FF383-9CB9-5097-009C-1E33DF297688}"/>
              </a:ext>
            </a:extLst>
          </p:cNvPr>
          <p:cNvGrpSpPr/>
          <p:nvPr/>
        </p:nvGrpSpPr>
        <p:grpSpPr>
          <a:xfrm>
            <a:off x="4644008" y="1988840"/>
            <a:ext cx="4464496" cy="3343922"/>
            <a:chOff x="4644008" y="1988840"/>
            <a:chExt cx="4464496" cy="3343922"/>
          </a:xfrm>
        </p:grpSpPr>
        <p:pic>
          <p:nvPicPr>
            <p:cNvPr id="312" name="Google Shape;312;p15"/>
            <p:cNvPicPr preferRelativeResize="0"/>
            <p:nvPr/>
          </p:nvPicPr>
          <p:blipFill rotWithShape="1">
            <a:blip r:embed="rId3">
              <a:alphaModFix/>
            </a:blip>
            <a:srcRect l="5377" t="6200" r="7060" b="3527"/>
            <a:stretch/>
          </p:blipFill>
          <p:spPr>
            <a:xfrm>
              <a:off x="4644008" y="1988840"/>
              <a:ext cx="4464496" cy="31438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Google Shape;328;p15"/>
            <p:cNvSpPr txBox="1"/>
            <p:nvPr/>
          </p:nvSpPr>
          <p:spPr>
            <a:xfrm>
              <a:off x="5823270" y="5132707"/>
              <a:ext cx="2358008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pt-BR" sz="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Fonte: https://embarcados.com.br/esp32-watchdog-timer/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6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Laboratório – Watchdog</a:t>
            </a:r>
            <a:endParaRPr sz="4000" b="0" i="0" u="none" strike="noStrike" cap="none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6"/>
          <p:cNvSpPr txBox="1"/>
          <p:nvPr/>
        </p:nvSpPr>
        <p:spPr>
          <a:xfrm>
            <a:off x="4499992" y="4561842"/>
            <a:ext cx="3960440" cy="2035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Material necessário: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1 Arduino;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16" descr="Resultado de imagem para nerd vector 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4208" y="4587943"/>
            <a:ext cx="2298989" cy="172424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6"/>
          <p:cNvSpPr txBox="1"/>
          <p:nvPr/>
        </p:nvSpPr>
        <p:spPr>
          <a:xfrm>
            <a:off x="306452" y="6029887"/>
            <a:ext cx="3761492" cy="42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r>
              <a:rPr lang="pt-BR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Projeto 12 - </a:t>
            </a:r>
            <a:r>
              <a:rPr lang="pt-BR" sz="16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Watchdog</a:t>
            </a: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6"/>
          <p:cNvSpPr txBox="1"/>
          <p:nvPr/>
        </p:nvSpPr>
        <p:spPr>
          <a:xfrm>
            <a:off x="228600" y="1412776"/>
            <a:ext cx="4127376" cy="295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Neste laboratório, vamos explorar o conceito de Watchdog.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Vamos configurar o Watchdog do Arduino e simular algumas situações de travamento, observando como o Watchdog efetua o reset se não receber o sinal de feed.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16"/>
          <p:cNvPicPr preferRelativeResize="0"/>
          <p:nvPr/>
        </p:nvPicPr>
        <p:blipFill rotWithShape="1">
          <a:blip r:embed="rId5">
            <a:alphaModFix/>
          </a:blip>
          <a:srcRect l="8406" t="7007" r="6441"/>
          <a:stretch/>
        </p:blipFill>
        <p:spPr>
          <a:xfrm>
            <a:off x="4716016" y="1124744"/>
            <a:ext cx="4027181" cy="3328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7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Laboratório – RTC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7"/>
          <p:cNvSpPr txBox="1"/>
          <p:nvPr/>
        </p:nvSpPr>
        <p:spPr>
          <a:xfrm>
            <a:off x="4499992" y="4561842"/>
            <a:ext cx="3960440" cy="2035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Material necessário: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1 Arduino;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1 RTC;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Jumpers cables.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17" descr="Resultado de imagem para nerd vector 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4208" y="4587943"/>
            <a:ext cx="2298989" cy="172424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7"/>
          <p:cNvSpPr txBox="1"/>
          <p:nvPr/>
        </p:nvSpPr>
        <p:spPr>
          <a:xfrm>
            <a:off x="306452" y="6029887"/>
            <a:ext cx="4265548" cy="42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6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Projeto 13 – Data e Hora com RTC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7"/>
          <p:cNvSpPr txBox="1"/>
          <p:nvPr/>
        </p:nvSpPr>
        <p:spPr>
          <a:xfrm>
            <a:off x="228600" y="1412776"/>
            <a:ext cx="4127376" cy="2542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Neste laboratório, vamos explorar o uso do RTC.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isso vamos fazer com que o Arduino se comunique com o módulo RTC via I2C, e mostrar a data e hora atualizada via Serial Monitor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83968" y="1437117"/>
            <a:ext cx="4797326" cy="2771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Exercícios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18" descr="Resultado de imagem para nerd vector 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10" y="2060848"/>
            <a:ext cx="4067006" cy="3050253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8"/>
          <p:cNvSpPr txBox="1"/>
          <p:nvPr/>
        </p:nvSpPr>
        <p:spPr>
          <a:xfrm>
            <a:off x="787249" y="1950075"/>
            <a:ext cx="44850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Altere o projeto do laboratório de Data e Hora com RTC para que a as informações apareçam em um Display LCD;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 seguida implemente um programa em que o RTC é atualizado via comandos da Serial.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9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Copyright © 2023 Prof. </a:t>
            </a:r>
            <a:r>
              <a:rPr lang="pt-BR" b="1"/>
              <a:t>Airton Y. C. Toyofuku</a:t>
            </a:r>
            <a:endParaRPr b="1"/>
          </a:p>
        </p:txBody>
      </p:sp>
      <p:sp>
        <p:nvSpPr>
          <p:cNvPr id="362" name="Google Shape;36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1A1C1E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rgbClr val="1A1C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Engenharia de Software</a:t>
            </a:r>
            <a:endParaRPr sz="3497" b="0" i="0" u="none" strike="noStrike" cap="none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EDGE COMPUTING &amp; COMPUTER SYSTEMS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471" y="103174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1784" y="34290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"/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01 – Sistema de Clock, RTC e Watchdog</a:t>
            </a:r>
            <a:endParaRPr sz="3600" b="0" i="0" u="sng" strike="noStrike" cap="none">
              <a:solidFill>
                <a:srgbClr val="ED26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2"/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38" name="Google Shape;138;p2"/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pt-BR" sz="1600" b="0" i="0" u="none" strike="noStrike" cap="none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Prof. Airton Y. C. Toyofuku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9" name="Google Shape;139;p2"/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40" name="Google Shape;140;p2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" name="Google Shape;143;p2"/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pt-BR" sz="1600" b="0" i="0" u="none" strike="noStrike" cap="none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profairton.toyofuku@fiap.com.br</a:t>
              </a:r>
              <a:endPara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/>
          <p:nvPr/>
        </p:nvSpPr>
        <p:spPr>
          <a:xfrm>
            <a:off x="1351315" y="1560358"/>
            <a:ext cx="4788228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é </a:t>
            </a:r>
            <a:r>
              <a:rPr lang="pt-BR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Clock</a:t>
            </a:r>
            <a:r>
              <a:rPr lang="pt-BR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Importância do </a:t>
            </a:r>
            <a:r>
              <a:rPr lang="pt-BR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Clock</a:t>
            </a:r>
            <a:r>
              <a:rPr lang="pt-BR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Computadores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é RTC?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é UTC?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é </a:t>
            </a:r>
            <a:r>
              <a:rPr lang="pt-BR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Watchdog</a:t>
            </a:r>
            <a:r>
              <a:rPr lang="pt-BR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Laboratório;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Exercício;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7796" y="162920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Clock?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" name="Google Shape;159;p4"/>
          <p:cNvGrpSpPr/>
          <p:nvPr/>
        </p:nvGrpSpPr>
        <p:grpSpPr>
          <a:xfrm>
            <a:off x="323528" y="836713"/>
            <a:ext cx="5112568" cy="720080"/>
            <a:chOff x="638714" y="1308295"/>
            <a:chExt cx="10971395" cy="1901011"/>
          </a:xfrm>
        </p:grpSpPr>
        <p:sp>
          <p:nvSpPr>
            <p:cNvPr id="160" name="Google Shape;160;p4"/>
            <p:cNvSpPr/>
            <p:nvPr/>
          </p:nvSpPr>
          <p:spPr>
            <a:xfrm>
              <a:off x="1378424" y="1308295"/>
              <a:ext cx="10231685" cy="183240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lang="pt-BR" sz="2000" b="1" i="0" u="none" strike="noStrike" cap="non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Antes </a:t>
              </a:r>
              <a:r>
                <a:rPr lang="pt-BR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 falarmos de computadores, vamos falar de Música!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2" name="Google Shape;162;p4"/>
          <p:cNvPicPr preferRelativeResize="0"/>
          <p:nvPr/>
        </p:nvPicPr>
        <p:blipFill rotWithShape="1">
          <a:blip r:embed="rId5">
            <a:alphaModFix/>
          </a:blip>
          <a:srcRect l="16069" r="4294"/>
          <a:stretch/>
        </p:blipFill>
        <p:spPr>
          <a:xfrm>
            <a:off x="5580112" y="836712"/>
            <a:ext cx="3448280" cy="3752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4" descr="Clock signals | CircuitVerse"/>
          <p:cNvPicPr preferRelativeResize="0"/>
          <p:nvPr/>
        </p:nvPicPr>
        <p:blipFill rotWithShape="1">
          <a:blip r:embed="rId6">
            <a:alphaModFix/>
          </a:blip>
          <a:srcRect b="16798"/>
          <a:stretch/>
        </p:blipFill>
        <p:spPr>
          <a:xfrm>
            <a:off x="1835696" y="4869160"/>
            <a:ext cx="5715000" cy="106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Mídia Online 1" title="60 BPM Metronome">
            <a:hlinkClick r:id="" action="ppaction://media"/>
            <a:extLst>
              <a:ext uri="{FF2B5EF4-FFF2-40B4-BE49-F238E27FC236}">
                <a16:creationId xmlns:a16="http://schemas.microsoft.com/office/drawing/2014/main" id="{ED1B122F-57D0-003B-FBCD-2826471EF203}"/>
              </a:ext>
            </a:extLst>
          </p:cNvPr>
          <p:cNvPicPr>
            <a:picLocks noRot="1" noChangeAspect="1"/>
          </p:cNvPicPr>
          <p:nvPr>
            <a:videoFile r:link="rId1"/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64356" y="1764882"/>
            <a:ext cx="4999163" cy="28245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Clock?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Mídia Online 1" title="Lesson #1: Warm Up Session Lvl.1 (Bass Exercise) (Play Along Tabs In Video)">
            <a:hlinkClick r:id="" action="ppaction://media"/>
            <a:extLst>
              <a:ext uri="{FF2B5EF4-FFF2-40B4-BE49-F238E27FC236}">
                <a16:creationId xmlns:a16="http://schemas.microsoft.com/office/drawing/2014/main" id="{8C41BE6C-9C86-F81E-6C0B-D637A4572AF1}"/>
              </a:ext>
            </a:extLst>
          </p:cNvPr>
          <p:cNvPicPr>
            <a:picLocks noRot="1" noChangeAspect="1"/>
          </p:cNvPicPr>
          <p:nvPr>
            <a:videoFile r:link="rId1"/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92717" y="1011205"/>
            <a:ext cx="8558567" cy="4835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Clock?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6"/>
          <p:cNvGrpSpPr/>
          <p:nvPr/>
        </p:nvGrpSpPr>
        <p:grpSpPr>
          <a:xfrm>
            <a:off x="323528" y="987419"/>
            <a:ext cx="3888432" cy="1512168"/>
            <a:chOff x="638714" y="1308295"/>
            <a:chExt cx="10971395" cy="1901011"/>
          </a:xfrm>
        </p:grpSpPr>
        <p:sp>
          <p:nvSpPr>
            <p:cNvPr id="179" name="Google Shape;179;p6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lang="pt-BR" sz="2000" b="1" i="0" u="none" strike="noStrike" cap="non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Clock</a:t>
              </a:r>
              <a:r>
                <a:rPr lang="pt-BR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é um sinal digital de sincronização que estabelece o ritmo para executar instruções na CPU.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6"/>
          <p:cNvGrpSpPr/>
          <p:nvPr/>
        </p:nvGrpSpPr>
        <p:grpSpPr>
          <a:xfrm>
            <a:off x="323528" y="2666957"/>
            <a:ext cx="3888432" cy="2006082"/>
            <a:chOff x="638714" y="1308295"/>
            <a:chExt cx="10971395" cy="1901011"/>
          </a:xfrm>
        </p:grpSpPr>
        <p:sp>
          <p:nvSpPr>
            <p:cNvPr id="182" name="Google Shape;182;p6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É medido em Hertz, sendo que os computadores pessoais podem chegar a </a:t>
              </a:r>
              <a:r>
                <a:rPr lang="pt-BR" sz="2000" b="1" i="0" u="none" strike="noStrike" cap="none" dirty="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Giga Hertz, </a:t>
              </a:r>
              <a:r>
                <a:rPr lang="pt-BR" sz="2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enquanto os </a:t>
              </a:r>
              <a:r>
                <a:rPr lang="pt-BR" sz="20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uControladores</a:t>
              </a:r>
              <a:r>
                <a:rPr lang="pt-BR" sz="2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podem chegar a </a:t>
              </a:r>
              <a:r>
                <a:rPr lang="pt-BR" sz="2000" b="1" i="0" u="none" strike="noStrike" cap="none" dirty="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Mega Hertz.</a:t>
              </a:r>
              <a:endParaRPr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p6"/>
          <p:cNvGrpSpPr/>
          <p:nvPr/>
        </p:nvGrpSpPr>
        <p:grpSpPr>
          <a:xfrm>
            <a:off x="323528" y="4840408"/>
            <a:ext cx="3888432" cy="1512168"/>
            <a:chOff x="638714" y="1308295"/>
            <a:chExt cx="10971395" cy="1901011"/>
          </a:xfrm>
        </p:grpSpPr>
        <p:sp>
          <p:nvSpPr>
            <p:cNvPr id="185" name="Google Shape;185;p6"/>
            <p:cNvSpPr/>
            <p:nvPr/>
          </p:nvSpPr>
          <p:spPr>
            <a:xfrm>
              <a:off x="1378422" y="1308295"/>
              <a:ext cx="10231687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Quanto maior a frequência, maior a capacidade de processamento e maior a dissipação de energia (Calor)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7" name="Google Shape;18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8723" y="2082909"/>
            <a:ext cx="4765277" cy="3178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Importância do Clock para Computadores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739699" y="2927132"/>
            <a:ext cx="1395175" cy="3166164"/>
          </a:xfrm>
          <a:prstGeom prst="rect">
            <a:avLst/>
          </a:prstGeom>
          <a:solidFill>
            <a:srgbClr val="D9D9D9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Sincronização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É responsável por sincronizar as tarefas entre os vários periféricos e processos, como um protocolo de comunicação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"/>
          <p:cNvSpPr/>
          <p:nvPr/>
        </p:nvSpPr>
        <p:spPr>
          <a:xfrm>
            <a:off x="717747" y="1772816"/>
            <a:ext cx="1395175" cy="802073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7"/>
          <p:cNvSpPr/>
          <p:nvPr/>
        </p:nvSpPr>
        <p:spPr>
          <a:xfrm>
            <a:off x="717747" y="2794604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7"/>
          <p:cNvSpPr/>
          <p:nvPr/>
        </p:nvSpPr>
        <p:spPr>
          <a:xfrm>
            <a:off x="2204677" y="2794604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2351604" y="2927132"/>
            <a:ext cx="1395175" cy="3166164"/>
          </a:xfrm>
          <a:prstGeom prst="rect">
            <a:avLst/>
          </a:prstGeom>
          <a:solidFill>
            <a:srgbClr val="D9D9D9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Execução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Cada instrução ou tarefa exercida no processador é realizada conforme o pulso de clock, como uma nota em um instrumento musical.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3963510" y="2927132"/>
            <a:ext cx="1395175" cy="3166164"/>
          </a:xfrm>
          <a:prstGeom prst="rect">
            <a:avLst/>
          </a:prstGeom>
          <a:solidFill>
            <a:srgbClr val="D9D9D9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Transferência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A comunicação entre o processador e as memórias é regida e sincronizada pelo clock. Quanto mais rápido o sinal, mais rápido é o acesso aos dados....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7"/>
          <p:cNvSpPr/>
          <p:nvPr/>
        </p:nvSpPr>
        <p:spPr>
          <a:xfrm>
            <a:off x="3845779" y="2794604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5575415" y="2927132"/>
            <a:ext cx="1395175" cy="3166164"/>
          </a:xfrm>
          <a:prstGeom prst="rect">
            <a:avLst/>
          </a:prstGeom>
          <a:solidFill>
            <a:srgbClr val="D9D9D9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Desempenho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ED265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... Consequente-mente, maior é o desempenho do computador, pois ele era realizar muito mais tarefas em menos tempo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7"/>
          <p:cNvSpPr/>
          <p:nvPr/>
        </p:nvSpPr>
        <p:spPr>
          <a:xfrm>
            <a:off x="7021956" y="2794604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7"/>
          <p:cNvSpPr/>
          <p:nvPr/>
        </p:nvSpPr>
        <p:spPr>
          <a:xfrm>
            <a:off x="5439464" y="2794604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7187321" y="2927132"/>
            <a:ext cx="1395175" cy="3166164"/>
          </a:xfrm>
          <a:prstGeom prst="rect">
            <a:avLst/>
          </a:prstGeom>
          <a:solidFill>
            <a:srgbClr val="D9D9D9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7B83EB"/>
                </a:solidFill>
                <a:latin typeface="Arial"/>
                <a:ea typeface="Arial"/>
                <a:cs typeface="Arial"/>
                <a:sym typeface="Arial"/>
              </a:rPr>
              <a:t>Boosting</a:t>
            </a:r>
            <a:endParaRPr sz="1400" b="1" i="0" u="none" strike="noStrike" cap="none">
              <a:solidFill>
                <a:srgbClr val="7B83E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7B83E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7B83EB"/>
                </a:solidFill>
                <a:latin typeface="Arial"/>
                <a:ea typeface="Arial"/>
                <a:cs typeface="Arial"/>
                <a:sym typeface="Arial"/>
              </a:rPr>
              <a:t>Ou Overclocking. É uma técnica que consiste em aumentar a velocidade normal do clock para melhorar ainda mais o desempenho. Deve ser feito com cuidado!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7"/>
          <p:cNvSpPr/>
          <p:nvPr/>
        </p:nvSpPr>
        <p:spPr>
          <a:xfrm>
            <a:off x="2340629" y="1772816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7"/>
          <p:cNvSpPr/>
          <p:nvPr/>
        </p:nvSpPr>
        <p:spPr>
          <a:xfrm>
            <a:off x="3963510" y="1772816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7"/>
          <p:cNvSpPr/>
          <p:nvPr/>
        </p:nvSpPr>
        <p:spPr>
          <a:xfrm>
            <a:off x="5586392" y="1772816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7"/>
          <p:cNvSpPr/>
          <p:nvPr/>
        </p:nvSpPr>
        <p:spPr>
          <a:xfrm>
            <a:off x="7209273" y="1772816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198" grpId="0" animBg="1"/>
      <p:bldP spid="199" grpId="0" animBg="1"/>
      <p:bldP spid="201" grpId="0" animBg="1"/>
      <p:bldP spid="20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Importância do Clock para Computadores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3170887" y="1601501"/>
            <a:ext cx="5876190" cy="4370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8"/>
          <p:cNvGrpSpPr/>
          <p:nvPr/>
        </p:nvGrpSpPr>
        <p:grpSpPr>
          <a:xfrm>
            <a:off x="107504" y="2060848"/>
            <a:ext cx="3600400" cy="1512168"/>
            <a:chOff x="638714" y="1308295"/>
            <a:chExt cx="10158699" cy="1901011"/>
          </a:xfrm>
        </p:grpSpPr>
        <p:sp>
          <p:nvSpPr>
            <p:cNvPr id="217" name="Google Shape;217;p8"/>
            <p:cNvSpPr/>
            <p:nvPr/>
          </p:nvSpPr>
          <p:spPr>
            <a:xfrm>
              <a:off x="1378422" y="1308295"/>
              <a:ext cx="9418991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lang="pt-BR" sz="2000" b="1" i="0" u="none" strike="noStrike" cap="non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O Clock,</a:t>
              </a:r>
              <a:r>
                <a:rPr lang="pt-BR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controla praticamente tudo nos computadores...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RTC?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" name="Google Shape;225;p9"/>
          <p:cNvGrpSpPr/>
          <p:nvPr/>
        </p:nvGrpSpPr>
        <p:grpSpPr>
          <a:xfrm>
            <a:off x="323528" y="2913914"/>
            <a:ext cx="4248472" cy="1512168"/>
            <a:chOff x="638714" y="1308295"/>
            <a:chExt cx="10971395" cy="1901011"/>
          </a:xfrm>
        </p:grpSpPr>
        <p:sp>
          <p:nvSpPr>
            <p:cNvPr id="226" name="Google Shape;226;p9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Ele conta os pulsos de clock e os transforma em unidade de tempo , como </a:t>
              </a:r>
              <a:r>
                <a:rPr lang="pt-BR" sz="2000" b="1" i="0" u="none" strike="noStrike" cap="none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segundos, minutos, horas, dias, meses e anos</a:t>
              </a:r>
              <a:r>
                <a:rPr lang="pt-BR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p9"/>
          <p:cNvGrpSpPr/>
          <p:nvPr/>
        </p:nvGrpSpPr>
        <p:grpSpPr>
          <a:xfrm>
            <a:off x="323528" y="4775091"/>
            <a:ext cx="4248472" cy="1512168"/>
            <a:chOff x="638714" y="1308295"/>
            <a:chExt cx="10971395" cy="1901011"/>
          </a:xfrm>
        </p:grpSpPr>
        <p:sp>
          <p:nvSpPr>
            <p:cNvPr id="229" name="Google Shape;229;p9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É usado para controlar o sincronismo, gerar alarmes, registros de eventos e até criar calendários.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1" name="Google Shape;231;p9"/>
          <p:cNvPicPr preferRelativeResize="0"/>
          <p:nvPr/>
        </p:nvPicPr>
        <p:blipFill rotWithShape="1">
          <a:blip r:embed="rId3">
            <a:alphaModFix/>
          </a:blip>
          <a:srcRect l="13879" t="7759" r="4008" b="3839"/>
          <a:stretch/>
        </p:blipFill>
        <p:spPr>
          <a:xfrm>
            <a:off x="4858439" y="1581766"/>
            <a:ext cx="4176465" cy="41764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9"/>
          <p:cNvGrpSpPr/>
          <p:nvPr/>
        </p:nvGrpSpPr>
        <p:grpSpPr>
          <a:xfrm>
            <a:off x="323528" y="1052736"/>
            <a:ext cx="4224196" cy="1512168"/>
            <a:chOff x="638714" y="1308295"/>
            <a:chExt cx="11918769" cy="1901011"/>
          </a:xfrm>
        </p:grpSpPr>
        <p:sp>
          <p:nvSpPr>
            <p:cNvPr id="233" name="Google Shape;233;p9"/>
            <p:cNvSpPr/>
            <p:nvPr/>
          </p:nvSpPr>
          <p:spPr>
            <a:xfrm>
              <a:off x="1378422" y="1308295"/>
              <a:ext cx="11179061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lang="pt-BR" sz="2000" b="1" i="0" u="none" strike="noStrike" cap="non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Real Time Clock,</a:t>
              </a:r>
              <a:r>
                <a:rPr lang="pt-BR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ou Relógio de Tempo Real. É um componente eletrônico usado para manter o controle </a:t>
              </a:r>
              <a:r>
                <a:rPr lang="pt-BR" sz="2000" b="1" i="0" u="none" strike="noStrike" cap="none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preciso</a:t>
              </a:r>
              <a:r>
                <a:rPr lang="pt-BR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do tempo.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677CA275_3BBF_44B5_AE35_F0F0B668FE63&quot;,&quot;SourceFullName&quot;:&quot;https://www.youtube.com/embed/gsJEMH_emBM?feature=oembed&quot;,&quot;LastUpdate&quot;:&quot;2023-08-02 11:20 AM&quot;,&quot;UpdatedBy&quot;:&quot;Airton Toyofuku&quot;,&quot;IsLinked&quot;:false,&quot;IsBrokenLink&quot;:false,&quot;Type&quot;: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451D3F39_4F8A_459D_AAB9_950100640C5C&quot;,&quot;SourceFullName&quot;:&quot;https://www.youtube.com/embed/7IPvdXjr-GM?feature=oembed&quot;,&quot;LastUpdate&quot;:&quot;2023-08-02 11:25 AM&quot;,&quot;UpdatedBy&quot;:&quot;Airton Toyofuku&quot;,&quot;IsLinked&quot;:false,&quot;IsBrokenLink&quot;:true,&quot;Type&quot;:2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1017</Words>
  <Application>Microsoft Office PowerPoint</Application>
  <PresentationFormat>Apresentação na tela (4:3)</PresentationFormat>
  <Paragraphs>112</Paragraphs>
  <Slides>19</Slides>
  <Notes>19</Notes>
  <HiddenSlides>0</HiddenSlides>
  <MMClips>2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19</vt:i4>
      </vt:variant>
    </vt:vector>
  </HeadingPairs>
  <TitlesOfParts>
    <vt:vector size="26" baseType="lpstr">
      <vt:lpstr>Lato</vt:lpstr>
      <vt:lpstr>Arial</vt:lpstr>
      <vt:lpstr>Noto Sans Symbols</vt:lpstr>
      <vt:lpstr>Times New Roman</vt:lpstr>
      <vt:lpstr>Calibri</vt:lpstr>
      <vt:lpstr>Office Theme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Paula</dc:creator>
  <cp:lastModifiedBy>Airton Toyofuku</cp:lastModifiedBy>
  <cp:revision>8</cp:revision>
  <dcterms:created xsi:type="dcterms:W3CDTF">2018-08-18T04:32:45Z</dcterms:created>
  <dcterms:modified xsi:type="dcterms:W3CDTF">2023-08-02T14:26:35Z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